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Sniglet" charset="1" panose="04070505030100020000"/>
      <p:regular r:id="rId10"/>
    </p:embeddedFont>
    <p:embeddedFont>
      <p:font typeface="Gochi Hand" charset="1" panose="000000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Gagalin" charset="1" panose="00000500000000000000"/>
      <p:regular r:id="rId16"/>
    </p:embeddedFont>
    <p:embeddedFont>
      <p:font typeface="Canva Sans 2" charset="1" panose="020B0503030501040103"/>
      <p:regular r:id="rId17"/>
    </p:embeddedFont>
    <p:embeddedFont>
      <p:font typeface="Canva Sans 2 Bold" charset="1" panose="020B0803030501040103"/>
      <p:regular r:id="rId18"/>
    </p:embeddedFont>
    <p:embeddedFont>
      <p:font typeface="Canva Sans 2 Italics" charset="1" panose="020B0503030501040103"/>
      <p:regular r:id="rId19"/>
    </p:embeddedFont>
    <p:embeddedFont>
      <p:font typeface="Canva Sans 2 Bold Italics" charset="1" panose="020B0803030501040103"/>
      <p:regular r:id="rId20"/>
    </p:embeddedFont>
    <p:embeddedFont>
      <p:font typeface="Helvetica World" charset="1" panose="020B0500040000020004"/>
      <p:regular r:id="rId21"/>
    </p:embeddedFont>
    <p:embeddedFont>
      <p:font typeface="Helvetica World Bold" charset="1" panose="020B0800040000020004"/>
      <p:regular r:id="rId22"/>
    </p:embeddedFont>
    <p:embeddedFont>
      <p:font typeface="Helvetica World Italics" charset="1" panose="020B0500040000090004"/>
      <p:regular r:id="rId23"/>
    </p:embeddedFont>
    <p:embeddedFont>
      <p:font typeface="Helvetica World Bold Italics" charset="1" panose="020B0800040000090004"/>
      <p:regular r:id="rId24"/>
    </p:embeddedFont>
    <p:embeddedFont>
      <p:font typeface="Canva Sans 1" charset="1" panose="020B0503030501040103"/>
      <p:regular r:id="rId25"/>
    </p:embeddedFont>
    <p:embeddedFont>
      <p:font typeface="Canva Sans 1 Bold" charset="1" panose="020B0803030501040103"/>
      <p:regular r:id="rId26"/>
    </p:embeddedFont>
    <p:embeddedFont>
      <p:font typeface="Canva Sans 1 Italics" charset="1" panose="020B0503030501040103"/>
      <p:regular r:id="rId27"/>
    </p:embeddedFont>
    <p:embeddedFont>
      <p:font typeface="Canva Sans 1 Bold Italics" charset="1" panose="020B0803030501040103"/>
      <p:regular r:id="rId28"/>
    </p:embeddedFont>
    <p:embeddedFont>
      <p:font typeface="Canva Sans 1 Medium" charset="1" panose="020B0603030501040103"/>
      <p:regular r:id="rId29"/>
    </p:embeddedFont>
    <p:embeddedFont>
      <p:font typeface="Canva Sans 1 Medium Italics" charset="1" panose="020B0603030501040103"/>
      <p:regular r:id="rId30"/>
    </p:embeddedFont>
    <p:embeddedFont>
      <p:font typeface="More Sugar" charset="1" panose="00000000000000000000"/>
      <p:regular r:id="rId31"/>
    </p:embeddedFont>
    <p:embeddedFont>
      <p:font typeface="More Sugar Thin" charset="1" panose="00000000000000000000"/>
      <p:regular r:id="rId32"/>
    </p:embeddedFont>
    <p:embeddedFont>
      <p:font typeface="Childos Arabic" charset="1" panose="00000500000000000000"/>
      <p:regular r:id="rId33"/>
    </p:embeddedFont>
    <p:embeddedFont>
      <p:font typeface="Childos Arabic Bold" charset="1" panose="00000800000000000000"/>
      <p:regular r:id="rId34"/>
    </p:embeddedFont>
    <p:embeddedFont>
      <p:font typeface="Childos Arabic Light" charset="1" panose="00000400000000000000"/>
      <p:regular r:id="rId35"/>
    </p:embeddedFont>
    <p:embeddedFont>
      <p:font typeface="Childos Arabic Medium" charset="1" panose="00000600000000000000"/>
      <p:regular r:id="rId36"/>
    </p:embeddedFont>
    <p:embeddedFont>
      <p:font typeface="Childos Arabic Semi-Bold" charset="1" panose="00000700000000000000"/>
      <p:regular r:id="rId37"/>
    </p:embeddedFont>
    <p:embeddedFont>
      <p:font typeface="Fira Code" charset="1" panose="020B0809050000020004"/>
      <p:regular r:id="rId38"/>
    </p:embeddedFont>
    <p:embeddedFont>
      <p:font typeface="Fira Code Bold" charset="1" panose="020B0809050000020004"/>
      <p:regular r:id="rId39"/>
    </p:embeddedFont>
    <p:embeddedFont>
      <p:font typeface="Fira Code Light" charset="1" panose="020B0809050000020004"/>
      <p:regular r:id="rId40"/>
    </p:embeddedFont>
    <p:embeddedFont>
      <p:font typeface="Fira Code Semi-Bold" charset="1" panose="020B0809050000020004"/>
      <p:regular r:id="rId41"/>
    </p:embeddedFont>
    <p:embeddedFont>
      <p:font typeface="Open Sans" charset="1" panose="020B0606030504020204"/>
      <p:regular r:id="rId42"/>
    </p:embeddedFont>
    <p:embeddedFont>
      <p:font typeface="Open Sans Bold" charset="1" panose="020B0806030504020204"/>
      <p:regular r:id="rId43"/>
    </p:embeddedFont>
    <p:embeddedFont>
      <p:font typeface="Open Sans Italics" charset="1" panose="020B0606030504020204"/>
      <p:regular r:id="rId44"/>
    </p:embeddedFont>
    <p:embeddedFont>
      <p:font typeface="Open Sans Bold Italics" charset="1" panose="020B0806030504020204"/>
      <p:regular r:id="rId45"/>
    </p:embeddedFont>
    <p:embeddedFont>
      <p:font typeface="Open Sans Light" charset="1" panose="020B0306030504020204"/>
      <p:regular r:id="rId46"/>
    </p:embeddedFont>
    <p:embeddedFont>
      <p:font typeface="Open Sans Light Italics" charset="1" panose="020B0306030504020204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22" Target="../media/image31.png" Type="http://schemas.openxmlformats.org/officeDocument/2006/relationships/image"/><Relationship Id="rId23" Target="../media/image32.sv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jpeg" Type="http://schemas.openxmlformats.org/officeDocument/2006/relationships/image"/><Relationship Id="rId7" Target="../media/image39.jpeg" Type="http://schemas.openxmlformats.org/officeDocument/2006/relationships/image"/><Relationship Id="rId8" Target="../media/image40.jpe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1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82264">
            <a:off x="3235886" y="-896746"/>
            <a:ext cx="2454019" cy="3261154"/>
          </a:xfrm>
          <a:custGeom>
            <a:avLst/>
            <a:gdLst/>
            <a:ahLst/>
            <a:cxnLst/>
            <a:rect r="r" b="b" t="t" l="l"/>
            <a:pathLst>
              <a:path h="3261154" w="2454019">
                <a:moveTo>
                  <a:pt x="0" y="0"/>
                </a:moveTo>
                <a:lnTo>
                  <a:pt x="2454019" y="0"/>
                </a:lnTo>
                <a:lnTo>
                  <a:pt x="2454019" y="3261154"/>
                </a:lnTo>
                <a:lnTo>
                  <a:pt x="0" y="3261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3155" y="1521065"/>
            <a:ext cx="2783029" cy="2744762"/>
          </a:xfrm>
          <a:custGeom>
            <a:avLst/>
            <a:gdLst/>
            <a:ahLst/>
            <a:cxnLst/>
            <a:rect r="r" b="b" t="t" l="l"/>
            <a:pathLst>
              <a:path h="2744762" w="2783029">
                <a:moveTo>
                  <a:pt x="0" y="0"/>
                </a:moveTo>
                <a:lnTo>
                  <a:pt x="2783028" y="0"/>
                </a:lnTo>
                <a:lnTo>
                  <a:pt x="2783028" y="2744762"/>
                </a:lnTo>
                <a:lnTo>
                  <a:pt x="0" y="274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52780" y="1597265"/>
            <a:ext cx="14567139" cy="7386155"/>
            <a:chOff x="0" y="0"/>
            <a:chExt cx="6011333" cy="304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1333" cy="3048000"/>
            </a:xfrm>
            <a:custGeom>
              <a:avLst/>
              <a:gdLst/>
              <a:ahLst/>
              <a:cxnLst/>
              <a:rect r="r" b="b" t="t" l="l"/>
              <a:pathLst>
                <a:path h="3048000" w="6011333">
                  <a:moveTo>
                    <a:pt x="0" y="0"/>
                  </a:moveTo>
                  <a:lnTo>
                    <a:pt x="6011333" y="0"/>
                  </a:lnTo>
                  <a:lnTo>
                    <a:pt x="6011333" y="3048000"/>
                  </a:lnTo>
                  <a:lnTo>
                    <a:pt x="0" y="3048000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6011333" cy="302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0749" y="1362982"/>
            <a:ext cx="14567139" cy="7386155"/>
            <a:chOff x="0" y="0"/>
            <a:chExt cx="6011333" cy="3048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1333" cy="3048000"/>
            </a:xfrm>
            <a:custGeom>
              <a:avLst/>
              <a:gdLst/>
              <a:ahLst/>
              <a:cxnLst/>
              <a:rect r="r" b="b" t="t" l="l"/>
              <a:pathLst>
                <a:path h="3048000" w="6011333">
                  <a:moveTo>
                    <a:pt x="0" y="0"/>
                  </a:moveTo>
                  <a:lnTo>
                    <a:pt x="6011333" y="0"/>
                  </a:lnTo>
                  <a:lnTo>
                    <a:pt x="6011333" y="3048000"/>
                  </a:lnTo>
                  <a:lnTo>
                    <a:pt x="0" y="304800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011333" cy="3028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04178" y="2325758"/>
            <a:ext cx="12800281" cy="4245872"/>
            <a:chOff x="0" y="0"/>
            <a:chExt cx="5282215" cy="17521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82214" cy="1752118"/>
            </a:xfrm>
            <a:custGeom>
              <a:avLst/>
              <a:gdLst/>
              <a:ahLst/>
              <a:cxnLst/>
              <a:rect r="r" b="b" t="t" l="l"/>
              <a:pathLst>
                <a:path h="1752118" w="5282214">
                  <a:moveTo>
                    <a:pt x="0" y="0"/>
                  </a:moveTo>
                  <a:lnTo>
                    <a:pt x="5282214" y="0"/>
                  </a:lnTo>
                  <a:lnTo>
                    <a:pt x="5282214" y="1752118"/>
                  </a:lnTo>
                  <a:lnTo>
                    <a:pt x="0" y="1752118"/>
                  </a:lnTo>
                  <a:close/>
                </a:path>
              </a:pathLst>
            </a:custGeom>
            <a:solidFill>
              <a:srgbClr val="93A3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5282215" cy="1733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617494">
            <a:off x="466015" y="6996027"/>
            <a:ext cx="2783029" cy="2744762"/>
          </a:xfrm>
          <a:custGeom>
            <a:avLst/>
            <a:gdLst/>
            <a:ahLst/>
            <a:cxnLst/>
            <a:rect r="r" b="b" t="t" l="l"/>
            <a:pathLst>
              <a:path h="2744762" w="2783029">
                <a:moveTo>
                  <a:pt x="0" y="0"/>
                </a:moveTo>
                <a:lnTo>
                  <a:pt x="2783029" y="0"/>
                </a:lnTo>
                <a:lnTo>
                  <a:pt x="2783029" y="2744762"/>
                </a:lnTo>
                <a:lnTo>
                  <a:pt x="0" y="274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358690">
            <a:off x="16695295" y="6967046"/>
            <a:ext cx="1006201" cy="460337"/>
          </a:xfrm>
          <a:custGeom>
            <a:avLst/>
            <a:gdLst/>
            <a:ahLst/>
            <a:cxnLst/>
            <a:rect r="r" b="b" t="t" l="l"/>
            <a:pathLst>
              <a:path h="460337" w="1006201">
                <a:moveTo>
                  <a:pt x="0" y="0"/>
                </a:moveTo>
                <a:lnTo>
                  <a:pt x="1006201" y="0"/>
                </a:lnTo>
                <a:lnTo>
                  <a:pt x="1006201" y="460337"/>
                </a:lnTo>
                <a:lnTo>
                  <a:pt x="0" y="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92239">
            <a:off x="13691219" y="9402938"/>
            <a:ext cx="1006201" cy="460337"/>
          </a:xfrm>
          <a:custGeom>
            <a:avLst/>
            <a:gdLst/>
            <a:ahLst/>
            <a:cxnLst/>
            <a:rect r="r" b="b" t="t" l="l"/>
            <a:pathLst>
              <a:path h="460337" w="1006201">
                <a:moveTo>
                  <a:pt x="0" y="0"/>
                </a:moveTo>
                <a:lnTo>
                  <a:pt x="1006202" y="0"/>
                </a:lnTo>
                <a:lnTo>
                  <a:pt x="1006202" y="460337"/>
                </a:lnTo>
                <a:lnTo>
                  <a:pt x="0" y="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6621889">
            <a:off x="16756485" y="5239056"/>
            <a:ext cx="1006201" cy="460337"/>
          </a:xfrm>
          <a:custGeom>
            <a:avLst/>
            <a:gdLst/>
            <a:ahLst/>
            <a:cxnLst/>
            <a:rect r="r" b="b" t="t" l="l"/>
            <a:pathLst>
              <a:path h="460337" w="1006201">
                <a:moveTo>
                  <a:pt x="0" y="0"/>
                </a:moveTo>
                <a:lnTo>
                  <a:pt x="1006201" y="0"/>
                </a:lnTo>
                <a:lnTo>
                  <a:pt x="1006201" y="460337"/>
                </a:lnTo>
                <a:lnTo>
                  <a:pt x="0" y="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05032" y="3311964"/>
            <a:ext cx="1240216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Fira Code Bold"/>
              </a:rPr>
              <a:t>Prediction Salary Using 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09433" y="7098696"/>
            <a:ext cx="759336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Data Scientist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665874">
            <a:off x="11524844" y="9297170"/>
            <a:ext cx="1006201" cy="460337"/>
          </a:xfrm>
          <a:custGeom>
            <a:avLst/>
            <a:gdLst/>
            <a:ahLst/>
            <a:cxnLst/>
            <a:rect r="r" b="b" t="t" l="l"/>
            <a:pathLst>
              <a:path h="460337" w="1006201">
                <a:moveTo>
                  <a:pt x="0" y="0"/>
                </a:moveTo>
                <a:lnTo>
                  <a:pt x="1006201" y="0"/>
                </a:lnTo>
                <a:lnTo>
                  <a:pt x="1006201" y="460337"/>
                </a:lnTo>
                <a:lnTo>
                  <a:pt x="0" y="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405134" y="9489238"/>
            <a:ext cx="347773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Helvetica World"/>
              </a:rPr>
              <a:t>INSPIRED BY LM YUDHY PRAYITNO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75812" y="-607488"/>
            <a:ext cx="22639624" cy="11501977"/>
            <a:chOff x="0" y="0"/>
            <a:chExt cx="30186166" cy="15335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18520" cy="15335969"/>
            </a:xfrm>
            <a:custGeom>
              <a:avLst/>
              <a:gdLst/>
              <a:ahLst/>
              <a:cxnLst/>
              <a:rect r="r" b="b" t="t" l="l"/>
              <a:pathLst>
                <a:path h="15335969" w="16718520">
                  <a:moveTo>
                    <a:pt x="0" y="0"/>
                  </a:moveTo>
                  <a:lnTo>
                    <a:pt x="16718520" y="0"/>
                  </a:lnTo>
                  <a:lnTo>
                    <a:pt x="16718520" y="15335969"/>
                  </a:lnTo>
                  <a:lnTo>
                    <a:pt x="0" y="1533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998" r="0" b="-6278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718520" y="0"/>
              <a:ext cx="13467646" cy="15311763"/>
            </a:xfrm>
            <a:custGeom>
              <a:avLst/>
              <a:gdLst/>
              <a:ahLst/>
              <a:cxnLst/>
              <a:rect r="r" b="b" t="t" l="l"/>
              <a:pathLst>
                <a:path h="15311763" w="13467646">
                  <a:moveTo>
                    <a:pt x="0" y="0"/>
                  </a:moveTo>
                  <a:lnTo>
                    <a:pt x="13467646" y="0"/>
                  </a:lnTo>
                  <a:lnTo>
                    <a:pt x="13467646" y="15311763"/>
                  </a:lnTo>
                  <a:lnTo>
                    <a:pt x="0" y="15311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138" t="-1000" r="0" b="-63043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738200" y="-524493"/>
            <a:ext cx="0" cy="11335985"/>
          </a:xfrm>
          <a:prstGeom prst="line">
            <a:avLst/>
          </a:prstGeom>
          <a:ln cap="flat" w="47625">
            <a:solidFill>
              <a:srgbClr val="C441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16404" y="-38100"/>
            <a:ext cx="10017391" cy="161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26"/>
              </a:lnSpc>
            </a:pPr>
            <a:r>
              <a:rPr lang="en-US" sz="10346">
                <a:solidFill>
                  <a:srgbClr val="3D3D3D"/>
                </a:solidFill>
                <a:latin typeface="Gochi Hand"/>
              </a:rPr>
              <a:t>Data Exploration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688135">
            <a:off x="4237177" y="28923"/>
            <a:ext cx="1710208" cy="3266023"/>
          </a:xfrm>
          <a:custGeom>
            <a:avLst/>
            <a:gdLst/>
            <a:ahLst/>
            <a:cxnLst/>
            <a:rect r="r" b="b" t="t" l="l"/>
            <a:pathLst>
              <a:path h="3266023" w="1710208">
                <a:moveTo>
                  <a:pt x="0" y="0"/>
                </a:moveTo>
                <a:lnTo>
                  <a:pt x="1710208" y="0"/>
                </a:lnTo>
                <a:lnTo>
                  <a:pt x="1710208" y="3266023"/>
                </a:lnTo>
                <a:lnTo>
                  <a:pt x="0" y="3266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10185">
            <a:off x="1868821" y="6446458"/>
            <a:ext cx="2287813" cy="2308802"/>
          </a:xfrm>
          <a:custGeom>
            <a:avLst/>
            <a:gdLst/>
            <a:ahLst/>
            <a:cxnLst/>
            <a:rect r="r" b="b" t="t" l="l"/>
            <a:pathLst>
              <a:path h="2308802" w="2287813">
                <a:moveTo>
                  <a:pt x="0" y="0"/>
                </a:moveTo>
                <a:lnTo>
                  <a:pt x="2287813" y="0"/>
                </a:lnTo>
                <a:lnTo>
                  <a:pt x="2287813" y="2308802"/>
                </a:lnTo>
                <a:lnTo>
                  <a:pt x="0" y="230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10133">
            <a:off x="893057" y="3588853"/>
            <a:ext cx="3883464" cy="1835819"/>
          </a:xfrm>
          <a:custGeom>
            <a:avLst/>
            <a:gdLst/>
            <a:ahLst/>
            <a:cxnLst/>
            <a:rect r="r" b="b" t="t" l="l"/>
            <a:pathLst>
              <a:path h="1835819" w="3883464">
                <a:moveTo>
                  <a:pt x="0" y="0"/>
                </a:moveTo>
                <a:lnTo>
                  <a:pt x="3883464" y="0"/>
                </a:lnTo>
                <a:lnTo>
                  <a:pt x="3883464" y="1835820"/>
                </a:lnTo>
                <a:lnTo>
                  <a:pt x="0" y="1835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15962">
            <a:off x="80418" y="8897816"/>
            <a:ext cx="3264625" cy="2273366"/>
          </a:xfrm>
          <a:custGeom>
            <a:avLst/>
            <a:gdLst/>
            <a:ahLst/>
            <a:cxnLst/>
            <a:rect r="r" b="b" t="t" l="l"/>
            <a:pathLst>
              <a:path h="2273366" w="3264625">
                <a:moveTo>
                  <a:pt x="0" y="0"/>
                </a:moveTo>
                <a:lnTo>
                  <a:pt x="3264625" y="0"/>
                </a:lnTo>
                <a:lnTo>
                  <a:pt x="3264625" y="2273366"/>
                </a:lnTo>
                <a:lnTo>
                  <a:pt x="0" y="2273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089253">
            <a:off x="1330751" y="-420065"/>
            <a:ext cx="3008075" cy="2630698"/>
          </a:xfrm>
          <a:custGeom>
            <a:avLst/>
            <a:gdLst/>
            <a:ahLst/>
            <a:cxnLst/>
            <a:rect r="r" b="b" t="t" l="l"/>
            <a:pathLst>
              <a:path h="2630698" w="3008075">
                <a:moveTo>
                  <a:pt x="0" y="0"/>
                </a:moveTo>
                <a:lnTo>
                  <a:pt x="3008075" y="0"/>
                </a:lnTo>
                <a:lnTo>
                  <a:pt x="3008075" y="2630698"/>
                </a:lnTo>
                <a:lnTo>
                  <a:pt x="0" y="26306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994782">
            <a:off x="4242885" y="4628271"/>
            <a:ext cx="1977988" cy="2033446"/>
          </a:xfrm>
          <a:custGeom>
            <a:avLst/>
            <a:gdLst/>
            <a:ahLst/>
            <a:cxnLst/>
            <a:rect r="r" b="b" t="t" l="l"/>
            <a:pathLst>
              <a:path h="2033446" w="1977988">
                <a:moveTo>
                  <a:pt x="0" y="0"/>
                </a:moveTo>
                <a:lnTo>
                  <a:pt x="1977988" y="0"/>
                </a:lnTo>
                <a:lnTo>
                  <a:pt x="1977988" y="2033445"/>
                </a:lnTo>
                <a:lnTo>
                  <a:pt x="0" y="2033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053048" y="1661935"/>
            <a:ext cx="2529311" cy="2844828"/>
          </a:xfrm>
          <a:custGeom>
            <a:avLst/>
            <a:gdLst/>
            <a:ahLst/>
            <a:cxnLst/>
            <a:rect r="r" b="b" t="t" l="l"/>
            <a:pathLst>
              <a:path h="2844828" w="2529311">
                <a:moveTo>
                  <a:pt x="0" y="0"/>
                </a:moveTo>
                <a:lnTo>
                  <a:pt x="2529311" y="0"/>
                </a:lnTo>
                <a:lnTo>
                  <a:pt x="2529311" y="2844828"/>
                </a:lnTo>
                <a:lnTo>
                  <a:pt x="0" y="28448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44045" y="5553199"/>
            <a:ext cx="2450457" cy="2968616"/>
          </a:xfrm>
          <a:custGeom>
            <a:avLst/>
            <a:gdLst/>
            <a:ahLst/>
            <a:cxnLst/>
            <a:rect r="r" b="b" t="t" l="l"/>
            <a:pathLst>
              <a:path h="2968616" w="2450457">
                <a:moveTo>
                  <a:pt x="0" y="0"/>
                </a:moveTo>
                <a:lnTo>
                  <a:pt x="2450457" y="0"/>
                </a:lnTo>
                <a:lnTo>
                  <a:pt x="2450457" y="2968615"/>
                </a:lnTo>
                <a:lnTo>
                  <a:pt x="0" y="29686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8898" y="7284305"/>
            <a:ext cx="2397506" cy="3947989"/>
          </a:xfrm>
          <a:custGeom>
            <a:avLst/>
            <a:gdLst/>
            <a:ahLst/>
            <a:cxnLst/>
            <a:rect r="r" b="b" t="t" l="l"/>
            <a:pathLst>
              <a:path h="3947989" w="2397506">
                <a:moveTo>
                  <a:pt x="0" y="0"/>
                </a:moveTo>
                <a:lnTo>
                  <a:pt x="2397506" y="0"/>
                </a:lnTo>
                <a:lnTo>
                  <a:pt x="2397506" y="3947990"/>
                </a:lnTo>
                <a:lnTo>
                  <a:pt x="0" y="39479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16404" y="1574316"/>
            <a:ext cx="1138613" cy="1275756"/>
          </a:xfrm>
          <a:custGeom>
            <a:avLst/>
            <a:gdLst/>
            <a:ahLst/>
            <a:cxnLst/>
            <a:rect r="r" b="b" t="t" l="l"/>
            <a:pathLst>
              <a:path h="1275756" w="1138613">
                <a:moveTo>
                  <a:pt x="0" y="0"/>
                </a:moveTo>
                <a:lnTo>
                  <a:pt x="1138612" y="0"/>
                </a:lnTo>
                <a:lnTo>
                  <a:pt x="1138612" y="1275756"/>
                </a:lnTo>
                <a:lnTo>
                  <a:pt x="0" y="12757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16404" y="3084349"/>
            <a:ext cx="6338352" cy="4426785"/>
          </a:xfrm>
          <a:custGeom>
            <a:avLst/>
            <a:gdLst/>
            <a:ahLst/>
            <a:cxnLst/>
            <a:rect r="r" b="b" t="t" l="l"/>
            <a:pathLst>
              <a:path h="4426785" w="6338352">
                <a:moveTo>
                  <a:pt x="0" y="0"/>
                </a:moveTo>
                <a:lnTo>
                  <a:pt x="6338352" y="0"/>
                </a:lnTo>
                <a:lnTo>
                  <a:pt x="6338352" y="4426785"/>
                </a:lnTo>
                <a:lnTo>
                  <a:pt x="0" y="442678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24446" y="7749259"/>
            <a:ext cx="5209348" cy="448847"/>
          </a:xfrm>
          <a:custGeom>
            <a:avLst/>
            <a:gdLst/>
            <a:ahLst/>
            <a:cxnLst/>
            <a:rect r="r" b="b" t="t" l="l"/>
            <a:pathLst>
              <a:path h="448847" w="5209348">
                <a:moveTo>
                  <a:pt x="0" y="0"/>
                </a:moveTo>
                <a:lnTo>
                  <a:pt x="5209348" y="0"/>
                </a:lnTo>
                <a:lnTo>
                  <a:pt x="5209348" y="448848"/>
                </a:lnTo>
                <a:lnTo>
                  <a:pt x="0" y="44884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67091" y="8402613"/>
            <a:ext cx="4753819" cy="1711375"/>
          </a:xfrm>
          <a:custGeom>
            <a:avLst/>
            <a:gdLst/>
            <a:ahLst/>
            <a:cxnLst/>
            <a:rect r="r" b="b" t="t" l="l"/>
            <a:pathLst>
              <a:path h="1711375" w="4753819">
                <a:moveTo>
                  <a:pt x="0" y="0"/>
                </a:moveTo>
                <a:lnTo>
                  <a:pt x="4753818" y="0"/>
                </a:lnTo>
                <a:lnTo>
                  <a:pt x="4753818" y="1711374"/>
                </a:lnTo>
                <a:lnTo>
                  <a:pt x="0" y="171137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644979" y="7596859"/>
            <a:ext cx="4729063" cy="60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2"/>
              </a:lnSpc>
            </a:pPr>
            <a:r>
              <a:rPr lang="en-US" sz="2983">
                <a:solidFill>
                  <a:srgbClr val="3D3D3D"/>
                </a:solidFill>
                <a:latin typeface="Childos Arabic Light"/>
              </a:rPr>
              <a:t>Checked for missing data using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22943" y="1877879"/>
            <a:ext cx="53318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D3D3D"/>
                </a:solidFill>
                <a:latin typeface="Canva Sans 1 Bold"/>
              </a:rPr>
              <a:t>salary data.csv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75812" y="-607488"/>
            <a:ext cx="22639624" cy="11501977"/>
            <a:chOff x="0" y="0"/>
            <a:chExt cx="30186166" cy="15335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18520" cy="15335969"/>
            </a:xfrm>
            <a:custGeom>
              <a:avLst/>
              <a:gdLst/>
              <a:ahLst/>
              <a:cxnLst/>
              <a:rect r="r" b="b" t="t" l="l"/>
              <a:pathLst>
                <a:path h="15335969" w="16718520">
                  <a:moveTo>
                    <a:pt x="0" y="0"/>
                  </a:moveTo>
                  <a:lnTo>
                    <a:pt x="16718520" y="0"/>
                  </a:lnTo>
                  <a:lnTo>
                    <a:pt x="16718520" y="15335969"/>
                  </a:lnTo>
                  <a:lnTo>
                    <a:pt x="0" y="1533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998" r="0" b="-6278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718520" y="0"/>
              <a:ext cx="13467646" cy="15311763"/>
            </a:xfrm>
            <a:custGeom>
              <a:avLst/>
              <a:gdLst/>
              <a:ahLst/>
              <a:cxnLst/>
              <a:rect r="r" b="b" t="t" l="l"/>
              <a:pathLst>
                <a:path h="15311763" w="13467646">
                  <a:moveTo>
                    <a:pt x="0" y="0"/>
                  </a:moveTo>
                  <a:lnTo>
                    <a:pt x="13467646" y="0"/>
                  </a:lnTo>
                  <a:lnTo>
                    <a:pt x="13467646" y="15311763"/>
                  </a:lnTo>
                  <a:lnTo>
                    <a:pt x="0" y="15311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138" t="-1000" r="0" b="-6304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333510" y="2631663"/>
            <a:ext cx="1768900" cy="2142940"/>
          </a:xfrm>
          <a:custGeom>
            <a:avLst/>
            <a:gdLst/>
            <a:ahLst/>
            <a:cxnLst/>
            <a:rect r="r" b="b" t="t" l="l"/>
            <a:pathLst>
              <a:path h="2142940" w="1768900">
                <a:moveTo>
                  <a:pt x="0" y="0"/>
                </a:moveTo>
                <a:lnTo>
                  <a:pt x="1768900" y="0"/>
                </a:lnTo>
                <a:lnTo>
                  <a:pt x="1768900" y="2142940"/>
                </a:lnTo>
                <a:lnTo>
                  <a:pt x="0" y="214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738200" y="-524493"/>
            <a:ext cx="0" cy="11335985"/>
          </a:xfrm>
          <a:prstGeom prst="line">
            <a:avLst/>
          </a:prstGeom>
          <a:ln cap="flat" w="47625">
            <a:solidFill>
              <a:srgbClr val="C441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300016">
            <a:off x="12915498" y="1453257"/>
            <a:ext cx="4614496" cy="8025519"/>
            <a:chOff x="0" y="0"/>
            <a:chExt cx="3291840" cy="5725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blipFill>
              <a:blip r:embed="rId6"/>
              <a:stretch>
                <a:fillRect l="0" t="-12494" r="0" b="-1249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7"/>
              <a:stretch>
                <a:fillRect l="0" t="-14341" r="0" b="-1434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8"/>
              <a:stretch>
                <a:fillRect l="0" t="-13125" r="0" b="-13125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5369823" y="-893866"/>
            <a:ext cx="1511774" cy="3299507"/>
          </a:xfrm>
          <a:custGeom>
            <a:avLst/>
            <a:gdLst/>
            <a:ahLst/>
            <a:cxnLst/>
            <a:rect r="r" b="b" t="t" l="l"/>
            <a:pathLst>
              <a:path h="3299507" w="1511774">
                <a:moveTo>
                  <a:pt x="0" y="0"/>
                </a:moveTo>
                <a:lnTo>
                  <a:pt x="1511774" y="0"/>
                </a:lnTo>
                <a:lnTo>
                  <a:pt x="1511774" y="3299506"/>
                </a:lnTo>
                <a:lnTo>
                  <a:pt x="0" y="3299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63957">
            <a:off x="16547750" y="6537729"/>
            <a:ext cx="1786563" cy="1826412"/>
          </a:xfrm>
          <a:custGeom>
            <a:avLst/>
            <a:gdLst/>
            <a:ahLst/>
            <a:cxnLst/>
            <a:rect r="r" b="b" t="t" l="l"/>
            <a:pathLst>
              <a:path h="1826412" w="1786563">
                <a:moveTo>
                  <a:pt x="0" y="0"/>
                </a:moveTo>
                <a:lnTo>
                  <a:pt x="1786563" y="0"/>
                </a:lnTo>
                <a:lnTo>
                  <a:pt x="1786563" y="1826413"/>
                </a:lnTo>
                <a:lnTo>
                  <a:pt x="0" y="1826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33510" y="8191114"/>
            <a:ext cx="2684270" cy="2469529"/>
          </a:xfrm>
          <a:custGeom>
            <a:avLst/>
            <a:gdLst/>
            <a:ahLst/>
            <a:cxnLst/>
            <a:rect r="r" b="b" t="t" l="l"/>
            <a:pathLst>
              <a:path h="2469529" w="2684270">
                <a:moveTo>
                  <a:pt x="0" y="0"/>
                </a:moveTo>
                <a:lnTo>
                  <a:pt x="2684270" y="0"/>
                </a:lnTo>
                <a:lnTo>
                  <a:pt x="2684270" y="2469529"/>
                </a:lnTo>
                <a:lnTo>
                  <a:pt x="0" y="24695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73864" y="-524493"/>
            <a:ext cx="2114378" cy="2173659"/>
          </a:xfrm>
          <a:custGeom>
            <a:avLst/>
            <a:gdLst/>
            <a:ahLst/>
            <a:cxnLst/>
            <a:rect r="r" b="b" t="t" l="l"/>
            <a:pathLst>
              <a:path h="2173659" w="2114378">
                <a:moveTo>
                  <a:pt x="0" y="0"/>
                </a:moveTo>
                <a:lnTo>
                  <a:pt x="2114377" y="0"/>
                </a:lnTo>
                <a:lnTo>
                  <a:pt x="2114377" y="2173660"/>
                </a:lnTo>
                <a:lnTo>
                  <a:pt x="0" y="217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84971" y="3030377"/>
            <a:ext cx="9803323" cy="6395501"/>
          </a:xfrm>
          <a:custGeom>
            <a:avLst/>
            <a:gdLst/>
            <a:ahLst/>
            <a:cxnLst/>
            <a:rect r="r" b="b" t="t" l="l"/>
            <a:pathLst>
              <a:path h="6395501" w="9803323">
                <a:moveTo>
                  <a:pt x="0" y="0"/>
                </a:moveTo>
                <a:lnTo>
                  <a:pt x="9803323" y="0"/>
                </a:lnTo>
                <a:lnTo>
                  <a:pt x="9803323" y="6395502"/>
                </a:lnTo>
                <a:lnTo>
                  <a:pt x="0" y="63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84971" y="-47625"/>
            <a:ext cx="6959029" cy="172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20"/>
              </a:lnSpc>
            </a:pPr>
            <a:r>
              <a:rPr lang="en-US" sz="10992">
                <a:solidFill>
                  <a:srgbClr val="3D3D3D"/>
                </a:solidFill>
                <a:latin typeface="Gochi Hand"/>
              </a:rPr>
              <a:t>Scatter Plot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4971" y="1779062"/>
            <a:ext cx="9194702" cy="107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6"/>
              </a:lnSpc>
            </a:pPr>
            <a:r>
              <a:rPr lang="en-US" sz="2683">
                <a:solidFill>
                  <a:srgbClr val="3D3D3D"/>
                </a:solidFill>
                <a:latin typeface="Childos Arabic Light"/>
              </a:rPr>
              <a:t>Display the scatter plot showing the relationship between salary and years of experience using Plotly.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75812" y="-607488"/>
            <a:ext cx="22639624" cy="11501977"/>
            <a:chOff x="0" y="0"/>
            <a:chExt cx="30186166" cy="15335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18520" cy="15335969"/>
            </a:xfrm>
            <a:custGeom>
              <a:avLst/>
              <a:gdLst/>
              <a:ahLst/>
              <a:cxnLst/>
              <a:rect r="r" b="b" t="t" l="l"/>
              <a:pathLst>
                <a:path h="15335969" w="16718520">
                  <a:moveTo>
                    <a:pt x="0" y="0"/>
                  </a:moveTo>
                  <a:lnTo>
                    <a:pt x="16718520" y="0"/>
                  </a:lnTo>
                  <a:lnTo>
                    <a:pt x="16718520" y="15335969"/>
                  </a:lnTo>
                  <a:lnTo>
                    <a:pt x="0" y="1533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998" r="0" b="-6278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718520" y="0"/>
              <a:ext cx="13467646" cy="15311763"/>
            </a:xfrm>
            <a:custGeom>
              <a:avLst/>
              <a:gdLst/>
              <a:ahLst/>
              <a:cxnLst/>
              <a:rect r="r" b="b" t="t" l="l"/>
              <a:pathLst>
                <a:path h="15311763" w="13467646">
                  <a:moveTo>
                    <a:pt x="0" y="0"/>
                  </a:moveTo>
                  <a:lnTo>
                    <a:pt x="13467646" y="0"/>
                  </a:lnTo>
                  <a:lnTo>
                    <a:pt x="13467646" y="15311763"/>
                  </a:lnTo>
                  <a:lnTo>
                    <a:pt x="0" y="15311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4138" t="-1000" r="0" b="-63043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1738200" y="-524493"/>
            <a:ext cx="0" cy="11335985"/>
          </a:xfrm>
          <a:prstGeom prst="line">
            <a:avLst/>
          </a:prstGeom>
          <a:ln cap="flat" w="47625">
            <a:solidFill>
              <a:srgbClr val="C4414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985411" y="1456707"/>
            <a:ext cx="12055379" cy="276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2"/>
              </a:lnSpc>
            </a:pPr>
            <a:r>
              <a:rPr lang="en-US" sz="10992">
                <a:solidFill>
                  <a:srgbClr val="3D3D3D"/>
                </a:solidFill>
                <a:latin typeface="Gochi Hand"/>
              </a:rPr>
              <a:t>Linear Regression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75028" y="4435307"/>
            <a:ext cx="12263009" cy="107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683">
                <a:solidFill>
                  <a:srgbClr val="3D3D3D"/>
                </a:solidFill>
                <a:latin typeface="Childos Arabic Light"/>
              </a:rPr>
              <a:t>Linear Regression is a statistical method used to model the relationship between a dependent variable and one or more independent variables.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052284">
            <a:off x="16835776" y="-448371"/>
            <a:ext cx="1434144" cy="2738816"/>
          </a:xfrm>
          <a:custGeom>
            <a:avLst/>
            <a:gdLst/>
            <a:ahLst/>
            <a:cxnLst/>
            <a:rect r="r" b="b" t="t" l="l"/>
            <a:pathLst>
              <a:path h="2738816" w="1434144">
                <a:moveTo>
                  <a:pt x="0" y="0"/>
                </a:moveTo>
                <a:lnTo>
                  <a:pt x="1434144" y="0"/>
                </a:lnTo>
                <a:lnTo>
                  <a:pt x="1434144" y="2738816"/>
                </a:lnTo>
                <a:lnTo>
                  <a:pt x="0" y="273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47064">
            <a:off x="1719434" y="1618969"/>
            <a:ext cx="2287813" cy="2308802"/>
          </a:xfrm>
          <a:custGeom>
            <a:avLst/>
            <a:gdLst/>
            <a:ahLst/>
            <a:cxnLst/>
            <a:rect r="r" b="b" t="t" l="l"/>
            <a:pathLst>
              <a:path h="2308802" w="2287813">
                <a:moveTo>
                  <a:pt x="0" y="0"/>
                </a:moveTo>
                <a:lnTo>
                  <a:pt x="2287813" y="0"/>
                </a:lnTo>
                <a:lnTo>
                  <a:pt x="2287813" y="2308802"/>
                </a:lnTo>
                <a:lnTo>
                  <a:pt x="0" y="230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92898">
            <a:off x="-203532" y="-1010769"/>
            <a:ext cx="3883464" cy="1835819"/>
          </a:xfrm>
          <a:custGeom>
            <a:avLst/>
            <a:gdLst/>
            <a:ahLst/>
            <a:cxnLst/>
            <a:rect r="r" b="b" t="t" l="l"/>
            <a:pathLst>
              <a:path h="1835819" w="3883464">
                <a:moveTo>
                  <a:pt x="0" y="0"/>
                </a:moveTo>
                <a:lnTo>
                  <a:pt x="3883464" y="0"/>
                </a:lnTo>
                <a:lnTo>
                  <a:pt x="3883464" y="1835819"/>
                </a:lnTo>
                <a:lnTo>
                  <a:pt x="0" y="1835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537960">
            <a:off x="13321382" y="-979372"/>
            <a:ext cx="3264625" cy="2273366"/>
          </a:xfrm>
          <a:custGeom>
            <a:avLst/>
            <a:gdLst/>
            <a:ahLst/>
            <a:cxnLst/>
            <a:rect r="r" b="b" t="t" l="l"/>
            <a:pathLst>
              <a:path h="2273366" w="3264625">
                <a:moveTo>
                  <a:pt x="0" y="0"/>
                </a:moveTo>
                <a:lnTo>
                  <a:pt x="3264625" y="0"/>
                </a:lnTo>
                <a:lnTo>
                  <a:pt x="3264625" y="2273366"/>
                </a:lnTo>
                <a:lnTo>
                  <a:pt x="0" y="2273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089253">
            <a:off x="17133562" y="2232741"/>
            <a:ext cx="1912959" cy="1672970"/>
          </a:xfrm>
          <a:custGeom>
            <a:avLst/>
            <a:gdLst/>
            <a:ahLst/>
            <a:cxnLst/>
            <a:rect r="r" b="b" t="t" l="l"/>
            <a:pathLst>
              <a:path h="1672970" w="1912959">
                <a:moveTo>
                  <a:pt x="0" y="0"/>
                </a:moveTo>
                <a:lnTo>
                  <a:pt x="1912959" y="0"/>
                </a:lnTo>
                <a:lnTo>
                  <a:pt x="1912959" y="1672969"/>
                </a:lnTo>
                <a:lnTo>
                  <a:pt x="0" y="1672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994782">
            <a:off x="-524658" y="5674590"/>
            <a:ext cx="1977988" cy="2033446"/>
          </a:xfrm>
          <a:custGeom>
            <a:avLst/>
            <a:gdLst/>
            <a:ahLst/>
            <a:cxnLst/>
            <a:rect r="r" b="b" t="t" l="l"/>
            <a:pathLst>
              <a:path h="2033446" w="1977988">
                <a:moveTo>
                  <a:pt x="0" y="0"/>
                </a:moveTo>
                <a:lnTo>
                  <a:pt x="1977988" y="0"/>
                </a:lnTo>
                <a:lnTo>
                  <a:pt x="1977988" y="2033445"/>
                </a:lnTo>
                <a:lnTo>
                  <a:pt x="0" y="2033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40693" y="-1422414"/>
            <a:ext cx="2529311" cy="2844828"/>
          </a:xfrm>
          <a:custGeom>
            <a:avLst/>
            <a:gdLst/>
            <a:ahLst/>
            <a:cxnLst/>
            <a:rect r="r" b="b" t="t" l="l"/>
            <a:pathLst>
              <a:path h="2844828" w="2529311">
                <a:moveTo>
                  <a:pt x="0" y="0"/>
                </a:moveTo>
                <a:lnTo>
                  <a:pt x="2529311" y="0"/>
                </a:lnTo>
                <a:lnTo>
                  <a:pt x="2529311" y="2844828"/>
                </a:lnTo>
                <a:lnTo>
                  <a:pt x="0" y="28448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142379" y="1799940"/>
            <a:ext cx="2450457" cy="2968616"/>
          </a:xfrm>
          <a:custGeom>
            <a:avLst/>
            <a:gdLst/>
            <a:ahLst/>
            <a:cxnLst/>
            <a:rect r="r" b="b" t="t" l="l"/>
            <a:pathLst>
              <a:path h="2968616" w="2450457">
                <a:moveTo>
                  <a:pt x="0" y="0"/>
                </a:moveTo>
                <a:lnTo>
                  <a:pt x="2450457" y="0"/>
                </a:lnTo>
                <a:lnTo>
                  <a:pt x="2450457" y="2968615"/>
                </a:lnTo>
                <a:lnTo>
                  <a:pt x="0" y="29686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561406">
            <a:off x="-254753" y="8300001"/>
            <a:ext cx="2566906" cy="2965963"/>
          </a:xfrm>
          <a:custGeom>
            <a:avLst/>
            <a:gdLst/>
            <a:ahLst/>
            <a:cxnLst/>
            <a:rect r="r" b="b" t="t" l="l"/>
            <a:pathLst>
              <a:path h="2965963" w="2566906">
                <a:moveTo>
                  <a:pt x="0" y="0"/>
                </a:moveTo>
                <a:lnTo>
                  <a:pt x="2566906" y="0"/>
                </a:lnTo>
                <a:lnTo>
                  <a:pt x="2566906" y="2965962"/>
                </a:lnTo>
                <a:lnTo>
                  <a:pt x="0" y="2965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8890" y="6664983"/>
            <a:ext cx="7062229" cy="115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660">
                <a:solidFill>
                  <a:srgbClr val="3D3D3D"/>
                </a:solidFill>
                <a:latin typeface="Childos Arabic"/>
              </a:rPr>
              <a:t>Utilized the train_test_split function from scikit-learn to partition the dataset into training and testing sets.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82094" y="6643777"/>
            <a:ext cx="7062229" cy="252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4390" indent="-287195" lvl="1">
              <a:lnSpc>
                <a:spcPts val="3325"/>
              </a:lnSpc>
              <a:buFont typeface="Arial"/>
              <a:buChar char="•"/>
            </a:pPr>
            <a:r>
              <a:rPr lang="en-US" sz="2660">
                <a:solidFill>
                  <a:srgbClr val="3D3D3D"/>
                </a:solidFill>
                <a:latin typeface="Childos Arabic"/>
              </a:rPr>
              <a:t>Th</a:t>
            </a:r>
            <a:r>
              <a:rPr lang="en-US" sz="2660">
                <a:solidFill>
                  <a:srgbClr val="3D3D3D"/>
                </a:solidFill>
                <a:latin typeface="Childos Arabic"/>
              </a:rPr>
              <a:t>is process involves adjusting the model's parameters to minimize the difference between predicted and actual values.</a:t>
            </a:r>
          </a:p>
          <a:p>
            <a:pPr algn="ctr" marL="574390" indent="-287195" lvl="1">
              <a:lnSpc>
                <a:spcPts val="3325"/>
              </a:lnSpc>
              <a:buFont typeface="Arial"/>
              <a:buChar char="•"/>
            </a:pPr>
            <a:r>
              <a:rPr lang="en-US" sz="2660">
                <a:solidFill>
                  <a:srgbClr val="3D3D3D"/>
                </a:solidFill>
                <a:latin typeface="Childos Arabic"/>
              </a:rPr>
              <a:t>The trained model becomes capable of making predictions based on new input data.</a:t>
            </a:r>
          </a:p>
          <a:p>
            <a:pPr algn="ctr">
              <a:lnSpc>
                <a:spcPts val="2926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435945" y="6091937"/>
            <a:ext cx="7062229" cy="41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941">
                <a:solidFill>
                  <a:srgbClr val="3D3D3D"/>
                </a:solidFill>
                <a:latin typeface="Open Sans Bold"/>
              </a:rPr>
              <a:t>MODEL TRAINING: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8861" y="6091937"/>
            <a:ext cx="7062229" cy="41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941">
                <a:solidFill>
                  <a:srgbClr val="3D3D3D"/>
                </a:solidFill>
                <a:latin typeface="Open Sans Bold"/>
              </a:rPr>
              <a:t>TRAIN-TEST SPLIT: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000"/>
            </a:blip>
            <a:stretch>
              <a:fillRect l="0" t="-38888" r="-48" b="-389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91312">
            <a:off x="4617629" y="8252624"/>
            <a:ext cx="3662577" cy="3549370"/>
          </a:xfrm>
          <a:custGeom>
            <a:avLst/>
            <a:gdLst/>
            <a:ahLst/>
            <a:cxnLst/>
            <a:rect r="r" b="b" t="t" l="l"/>
            <a:pathLst>
              <a:path h="3549370" w="3662577">
                <a:moveTo>
                  <a:pt x="0" y="0"/>
                </a:moveTo>
                <a:lnTo>
                  <a:pt x="3662578" y="0"/>
                </a:lnTo>
                <a:lnTo>
                  <a:pt x="3662578" y="3549370"/>
                </a:lnTo>
                <a:lnTo>
                  <a:pt x="0" y="3549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685">
            <a:off x="12239230" y="-2270134"/>
            <a:ext cx="6912691" cy="7353926"/>
          </a:xfrm>
          <a:custGeom>
            <a:avLst/>
            <a:gdLst/>
            <a:ahLst/>
            <a:cxnLst/>
            <a:rect r="r" b="b" t="t" l="l"/>
            <a:pathLst>
              <a:path h="7353926" w="6912691">
                <a:moveTo>
                  <a:pt x="0" y="0"/>
                </a:moveTo>
                <a:lnTo>
                  <a:pt x="6912691" y="0"/>
                </a:lnTo>
                <a:lnTo>
                  <a:pt x="6912691" y="7353926"/>
                </a:lnTo>
                <a:lnTo>
                  <a:pt x="0" y="7353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72947">
            <a:off x="-2251249" y="4207028"/>
            <a:ext cx="6559898" cy="7060555"/>
          </a:xfrm>
          <a:custGeom>
            <a:avLst/>
            <a:gdLst/>
            <a:ahLst/>
            <a:cxnLst/>
            <a:rect r="r" b="b" t="t" l="l"/>
            <a:pathLst>
              <a:path h="7060555" w="6559898">
                <a:moveTo>
                  <a:pt x="0" y="0"/>
                </a:moveTo>
                <a:lnTo>
                  <a:pt x="6559898" y="0"/>
                </a:lnTo>
                <a:lnTo>
                  <a:pt x="6559898" y="7060556"/>
                </a:lnTo>
                <a:lnTo>
                  <a:pt x="0" y="7060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55401">
            <a:off x="15298344" y="-578565"/>
            <a:ext cx="2675318" cy="3970788"/>
          </a:xfrm>
          <a:custGeom>
            <a:avLst/>
            <a:gdLst/>
            <a:ahLst/>
            <a:cxnLst/>
            <a:rect r="r" b="b" t="t" l="l"/>
            <a:pathLst>
              <a:path h="3970788" w="2675318">
                <a:moveTo>
                  <a:pt x="0" y="0"/>
                </a:moveTo>
                <a:lnTo>
                  <a:pt x="2675318" y="0"/>
                </a:lnTo>
                <a:lnTo>
                  <a:pt x="2675318" y="3970788"/>
                </a:lnTo>
                <a:lnTo>
                  <a:pt x="0" y="3970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44549" y="7282872"/>
            <a:ext cx="4259682" cy="3950855"/>
          </a:xfrm>
          <a:custGeom>
            <a:avLst/>
            <a:gdLst/>
            <a:ahLst/>
            <a:cxnLst/>
            <a:rect r="r" b="b" t="t" l="l"/>
            <a:pathLst>
              <a:path h="3950855" w="4259682">
                <a:moveTo>
                  <a:pt x="0" y="0"/>
                </a:moveTo>
                <a:lnTo>
                  <a:pt x="4259682" y="0"/>
                </a:lnTo>
                <a:lnTo>
                  <a:pt x="4259682" y="3950856"/>
                </a:lnTo>
                <a:lnTo>
                  <a:pt x="0" y="3950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3818" y="3235629"/>
            <a:ext cx="15627165" cy="6623245"/>
            <a:chOff x="0" y="0"/>
            <a:chExt cx="20836220" cy="883099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38100" cap="sq">
                <a:solidFill>
                  <a:srgbClr val="000000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115797" cy="17824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0836220" cy="8830994"/>
              <a:chOff x="0" y="0"/>
              <a:chExt cx="4115797" cy="174439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115797" cy="1744394"/>
              </a:xfrm>
              <a:custGeom>
                <a:avLst/>
                <a:gdLst/>
                <a:ahLst/>
                <a:cxnLst/>
                <a:rect r="r" b="b" t="t" l="l"/>
                <a:pathLst>
                  <a:path h="1744394" w="4115797">
                    <a:moveTo>
                      <a:pt x="0" y="0"/>
                    </a:moveTo>
                    <a:lnTo>
                      <a:pt x="4115797" y="0"/>
                    </a:lnTo>
                    <a:lnTo>
                      <a:pt x="4115797" y="1744394"/>
                    </a:lnTo>
                    <a:lnTo>
                      <a:pt x="0" y="174439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115797" cy="17824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560686" y="3477469"/>
            <a:ext cx="10581158" cy="2730778"/>
          </a:xfrm>
          <a:custGeom>
            <a:avLst/>
            <a:gdLst/>
            <a:ahLst/>
            <a:cxnLst/>
            <a:rect r="r" b="b" t="t" l="l"/>
            <a:pathLst>
              <a:path h="2730778" w="10581158">
                <a:moveTo>
                  <a:pt x="0" y="0"/>
                </a:moveTo>
                <a:lnTo>
                  <a:pt x="10581158" y="0"/>
                </a:lnTo>
                <a:lnTo>
                  <a:pt x="10581158" y="2730778"/>
                </a:lnTo>
                <a:lnTo>
                  <a:pt x="0" y="2730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315" t="-1823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3818" y="787704"/>
            <a:ext cx="15627165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160">
                <a:solidFill>
                  <a:srgbClr val="000000"/>
                </a:solidFill>
                <a:latin typeface="Gagalin"/>
              </a:rPr>
              <a:t>Model Training Code, Predicting Salary</a:t>
            </a:r>
          </a:p>
          <a:p>
            <a:pPr>
              <a:lnSpc>
                <a:spcPts val="9600"/>
              </a:lnSpc>
            </a:pPr>
          </a:p>
          <a:p>
            <a:pPr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60686" y="6208247"/>
            <a:ext cx="14823505" cy="2287143"/>
          </a:xfrm>
          <a:custGeom>
            <a:avLst/>
            <a:gdLst/>
            <a:ahLst/>
            <a:cxnLst/>
            <a:rect r="r" b="b" t="t" l="l"/>
            <a:pathLst>
              <a:path h="2287143" w="14823505">
                <a:moveTo>
                  <a:pt x="0" y="0"/>
                </a:moveTo>
                <a:lnTo>
                  <a:pt x="14823505" y="0"/>
                </a:lnTo>
                <a:lnTo>
                  <a:pt x="14823505" y="2287142"/>
                </a:lnTo>
                <a:lnTo>
                  <a:pt x="0" y="22871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184" r="0" b="-118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B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39426"/>
            <a:ext cx="18288000" cy="921895"/>
            <a:chOff x="0" y="0"/>
            <a:chExt cx="4816593" cy="242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42804"/>
            </a:xfrm>
            <a:custGeom>
              <a:avLst/>
              <a:gdLst/>
              <a:ahLst/>
              <a:cxnLst/>
              <a:rect r="r" b="b" t="t" l="l"/>
              <a:pathLst>
                <a:path h="24280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42804"/>
                  </a:lnTo>
                  <a:lnTo>
                    <a:pt x="0" y="242804"/>
                  </a:lnTo>
                  <a:close/>
                </a:path>
              </a:pathLst>
            </a:custGeom>
            <a:solidFill>
              <a:srgbClr val="E5908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7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028700"/>
            <a:ext cx="8115300" cy="8229600"/>
            <a:chOff x="0" y="0"/>
            <a:chExt cx="2137363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CFCFC"/>
            </a:solidFill>
            <a:ln w="209550" cap="sq">
              <a:solidFill>
                <a:srgbClr val="84D6D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37363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25146" y="2903793"/>
            <a:ext cx="3669728" cy="6354507"/>
          </a:xfrm>
          <a:custGeom>
            <a:avLst/>
            <a:gdLst/>
            <a:ahLst/>
            <a:cxnLst/>
            <a:rect r="r" b="b" t="t" l="l"/>
            <a:pathLst>
              <a:path h="6354507" w="3669728">
                <a:moveTo>
                  <a:pt x="0" y="0"/>
                </a:moveTo>
                <a:lnTo>
                  <a:pt x="3669727" y="0"/>
                </a:lnTo>
                <a:lnTo>
                  <a:pt x="3669727" y="6354507"/>
                </a:lnTo>
                <a:lnTo>
                  <a:pt x="0" y="635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938" y="5143500"/>
            <a:ext cx="2031683" cy="4114800"/>
          </a:xfrm>
          <a:custGeom>
            <a:avLst/>
            <a:gdLst/>
            <a:ahLst/>
            <a:cxnLst/>
            <a:rect r="r" b="b" t="t" l="l"/>
            <a:pathLst>
              <a:path h="4114800" w="2031683">
                <a:moveTo>
                  <a:pt x="0" y="0"/>
                </a:moveTo>
                <a:lnTo>
                  <a:pt x="2031683" y="0"/>
                </a:lnTo>
                <a:lnTo>
                  <a:pt x="20316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7249" y="1028700"/>
            <a:ext cx="1799061" cy="1799061"/>
          </a:xfrm>
          <a:custGeom>
            <a:avLst/>
            <a:gdLst/>
            <a:ahLst/>
            <a:cxnLst/>
            <a:rect r="r" b="b" t="t" l="l"/>
            <a:pathLst>
              <a:path h="1799061" w="1799061">
                <a:moveTo>
                  <a:pt x="0" y="0"/>
                </a:moveTo>
                <a:lnTo>
                  <a:pt x="1799061" y="0"/>
                </a:lnTo>
                <a:lnTo>
                  <a:pt x="1799061" y="1799061"/>
                </a:lnTo>
                <a:lnTo>
                  <a:pt x="0" y="1799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6383" y="3227922"/>
            <a:ext cx="6681121" cy="1457291"/>
          </a:xfrm>
          <a:custGeom>
            <a:avLst/>
            <a:gdLst/>
            <a:ahLst/>
            <a:cxnLst/>
            <a:rect r="r" b="b" t="t" l="l"/>
            <a:pathLst>
              <a:path h="1457291" w="6681121">
                <a:moveTo>
                  <a:pt x="0" y="0"/>
                </a:moveTo>
                <a:lnTo>
                  <a:pt x="6681121" y="0"/>
                </a:lnTo>
                <a:lnTo>
                  <a:pt x="6681121" y="1457292"/>
                </a:lnTo>
                <a:lnTo>
                  <a:pt x="0" y="1457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55478" y="1446636"/>
            <a:ext cx="753546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03025" y="5104314"/>
            <a:ext cx="7640370" cy="379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</a:p>
          <a:p>
            <a:pPr algn="ctr">
              <a:lnSpc>
                <a:spcPts val="4346"/>
              </a:lnSpc>
            </a:pPr>
            <a:r>
              <a:rPr lang="en-US" sz="2683">
                <a:solidFill>
                  <a:srgbClr val="3D3D3D"/>
                </a:solidFill>
                <a:latin typeface="Childos Arabic Light"/>
              </a:rPr>
              <a:t>The conclusion is that the trained linear regression model predicts that an individual with 4 years of work experience may have a salary of approximately $63,704.80, based on the observed relationship between work experience and salary in the data used to train the model.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DAF3yPt8jOU</dc:identifier>
  <dcterms:modified xsi:type="dcterms:W3CDTF">2011-08-01T06:04:30Z</dcterms:modified>
  <cp:revision>1</cp:revision>
  <dc:title>Independent and Dependent Variables Education Presentation in Purple White Orange Simple Lined Style</dc:title>
</cp:coreProperties>
</file>